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7" r:id="rId4"/>
    <p:sldId id="266" r:id="rId5"/>
    <p:sldId id="258" r:id="rId6"/>
    <p:sldId id="259"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5/28/2020</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23A1CC3-2375-41D4-9E03-427CAF2A4C1A}" type="datetimeFigureOut">
              <a:rPr lang="en-US" dirty="0"/>
              <a:t>5/28/2020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ítulo y descripció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s-ES" smtClean="0"/>
              <a:t>Haga clic para modificar el estilo de título del patrón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AFF16868-8199-4C2C-A5B1-63AEE139F88E}" type="datetimeFigureOut">
              <a:rPr lang="en-US" dirty="0"/>
              <a:t>5/28/2020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 con descripció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s-ES" smtClean="0"/>
              <a:t>Haga clic para modificar el estilo de título del patrón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AAD9FF7F-6988-44CC-821B-644E70CD2F73}" type="datetimeFigureOut">
              <a:rPr lang="en-US" dirty="0"/>
              <a:t>5/28/2020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Tarjeta de nombr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5C12C299-16B2-4475-990D-751901EACC14}" type="datetimeFigureOut">
              <a:rPr lang="en-US" dirty="0"/>
              <a:t>5/28/2020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5/28/2020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5/28/2020</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5/28/2020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5/28/2020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5/28/2020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34E6425-0181-43F2-84FC-787E803FD2F8}" type="datetimeFigureOut">
              <a:rPr lang="en-US" dirty="0"/>
              <a:t>5/28/2020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5/28/2020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5/28/2020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5/28/2020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5/28/2020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6E86A4C-8E40-4F87-A4F0-01A0687C5742}" type="datetimeFigureOut">
              <a:rPr lang="en-US" dirty="0"/>
              <a:t>5/28/2020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s-ES" smtClean="0"/>
              <a:t>Haga clic en el icono para agregar una imagen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5E72C73-2D91-4E12-BA25-F0AA0C03599B}" type="datetimeFigureOut">
              <a:rPr lang="en-US" dirty="0"/>
              <a:t>5/28/2020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5/28/2020</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pPr algn="ctr"/>
            <a:r>
              <a:rPr lang="es-EC" b="1" dirty="0" smtClean="0"/>
              <a:t>UNAE </a:t>
            </a:r>
            <a:br>
              <a:rPr lang="es-EC" b="1" dirty="0" smtClean="0"/>
            </a:br>
            <a:r>
              <a:rPr lang="es-EC" b="1" dirty="0" smtClean="0"/>
              <a:t>PROGRAMA DE BECAS</a:t>
            </a:r>
            <a:endParaRPr lang="es-EC" b="1" dirty="0"/>
          </a:p>
        </p:txBody>
      </p:sp>
      <p:sp>
        <p:nvSpPr>
          <p:cNvPr id="3" name="Subtítulo 2"/>
          <p:cNvSpPr>
            <a:spLocks noGrp="1"/>
          </p:cNvSpPr>
          <p:nvPr>
            <p:ph type="subTitle" idx="1"/>
          </p:nvPr>
        </p:nvSpPr>
        <p:spPr/>
        <p:txBody>
          <a:bodyPr/>
          <a:lstStyle/>
          <a:p>
            <a:pPr algn="ctr"/>
            <a:r>
              <a:rPr lang="es-EC" b="1" dirty="0" smtClean="0"/>
              <a:t>TIPOLOGIAS OFERTADAS - PROCESO</a:t>
            </a:r>
            <a:endParaRPr lang="es-EC" b="1" dirty="0"/>
          </a:p>
        </p:txBody>
      </p:sp>
    </p:spTree>
    <p:extLst>
      <p:ext uri="{BB962C8B-B14F-4D97-AF65-F5344CB8AC3E}">
        <p14:creationId xmlns:p14="http://schemas.microsoft.com/office/powerpoint/2010/main" val="13930670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C" b="1" dirty="0" smtClean="0"/>
              <a:t>TIPOLOGIA DE BECAS UNAE </a:t>
            </a:r>
            <a:br>
              <a:rPr lang="es-EC" b="1" dirty="0" smtClean="0"/>
            </a:br>
            <a:r>
              <a:rPr lang="es-EC" sz="2400" b="1" dirty="0" smtClean="0"/>
              <a:t>Art. 11 Reglamento de Becas y Ayudas Económicas</a:t>
            </a:r>
            <a:endParaRPr lang="es-EC" sz="2400" b="1" dirty="0"/>
          </a:p>
        </p:txBody>
      </p:sp>
      <p:sp>
        <p:nvSpPr>
          <p:cNvPr id="3" name="Marcador de contenido 2"/>
          <p:cNvSpPr>
            <a:spLocks noGrp="1"/>
          </p:cNvSpPr>
          <p:nvPr>
            <p:ph idx="1"/>
          </p:nvPr>
        </p:nvSpPr>
        <p:spPr>
          <a:xfrm>
            <a:off x="1090708" y="2118513"/>
            <a:ext cx="10294216" cy="4333802"/>
          </a:xfrm>
        </p:spPr>
        <p:txBody>
          <a:bodyPr>
            <a:normAutofit fontScale="92500" lnSpcReduction="20000"/>
          </a:bodyPr>
          <a:lstStyle/>
          <a:p>
            <a:pPr marL="0" indent="0">
              <a:buNone/>
            </a:pPr>
            <a:endParaRPr lang="es-EC" dirty="0"/>
          </a:p>
          <a:p>
            <a:pPr algn="just"/>
            <a:r>
              <a:rPr lang="es-EC" b="1" u="sng" dirty="0" smtClean="0">
                <a:solidFill>
                  <a:schemeClr val="accent5">
                    <a:lumMod val="50000"/>
                  </a:schemeClr>
                </a:solidFill>
              </a:rPr>
              <a:t>Alto Promedio</a:t>
            </a:r>
            <a:r>
              <a:rPr lang="es-EC" b="1" dirty="0" smtClean="0">
                <a:solidFill>
                  <a:schemeClr val="accent5">
                    <a:lumMod val="50000"/>
                  </a:schemeClr>
                </a:solidFill>
              </a:rPr>
              <a:t>: </a:t>
            </a:r>
            <a:r>
              <a:rPr lang="es-EC" dirty="0" smtClean="0"/>
              <a:t>Destinada para aquel/</a:t>
            </a:r>
            <a:r>
              <a:rPr lang="es-EC" dirty="0" err="1" smtClean="0"/>
              <a:t>llos</a:t>
            </a:r>
            <a:r>
              <a:rPr lang="es-EC" dirty="0" smtClean="0"/>
              <a:t> estudiantes que han obtenido </a:t>
            </a:r>
            <a:r>
              <a:rPr lang="es-EC" b="1" dirty="0" smtClean="0"/>
              <a:t>el mayor promedio de la universidad en el ciclo anterior a la postulación</a:t>
            </a:r>
            <a:r>
              <a:rPr lang="es-EC" dirty="0" smtClean="0"/>
              <a:t>. Certificado emitido por Secretaria General de la universidad.</a:t>
            </a:r>
            <a:endParaRPr lang="es-EC" dirty="0"/>
          </a:p>
          <a:p>
            <a:pPr algn="just"/>
            <a:r>
              <a:rPr lang="es-EC" b="1" u="sng" dirty="0" smtClean="0">
                <a:solidFill>
                  <a:schemeClr val="accent5">
                    <a:lumMod val="50000"/>
                  </a:schemeClr>
                </a:solidFill>
              </a:rPr>
              <a:t>Manutención</a:t>
            </a:r>
            <a:r>
              <a:rPr lang="es-EC" b="1" dirty="0" smtClean="0">
                <a:solidFill>
                  <a:schemeClr val="accent5">
                    <a:lumMod val="50000"/>
                  </a:schemeClr>
                </a:solidFill>
              </a:rPr>
              <a:t>: </a:t>
            </a:r>
            <a:r>
              <a:rPr lang="es-EC" dirty="0" smtClean="0"/>
              <a:t>Para estudiantes de escasos recursos económicos, quintiles 1, 2 y 3 (o con enfermedades catastróficas y otros según Art. 35 de la Constitución del Ecuador). Ficha socioeconómica, carta de motivación, puntaje de matriz de vulnerabilidad y otros.</a:t>
            </a:r>
            <a:endParaRPr lang="es-EC" dirty="0"/>
          </a:p>
          <a:p>
            <a:pPr algn="just"/>
            <a:r>
              <a:rPr lang="es-EC" b="1" u="sng" dirty="0" smtClean="0">
                <a:solidFill>
                  <a:schemeClr val="accent5">
                    <a:lumMod val="50000"/>
                  </a:schemeClr>
                </a:solidFill>
              </a:rPr>
              <a:t>Discapacidad:</a:t>
            </a:r>
            <a:r>
              <a:rPr lang="es-EC" b="1" dirty="0">
                <a:solidFill>
                  <a:schemeClr val="accent5">
                    <a:lumMod val="50000"/>
                  </a:schemeClr>
                </a:solidFill>
              </a:rPr>
              <a:t> </a:t>
            </a:r>
            <a:r>
              <a:rPr lang="es-EC" dirty="0" smtClean="0"/>
              <a:t>Para estudiantes que tengan  carnet o certificado </a:t>
            </a:r>
            <a:r>
              <a:rPr lang="es-EC" dirty="0"/>
              <a:t>emitido por la autoridad competente en el que si indique </a:t>
            </a:r>
            <a:r>
              <a:rPr lang="es-EC" dirty="0" smtClean="0"/>
              <a:t>poseer algún tipo de discapacidad</a:t>
            </a:r>
            <a:r>
              <a:rPr lang="es-EC" dirty="0"/>
              <a:t>.</a:t>
            </a:r>
          </a:p>
          <a:p>
            <a:pPr algn="just"/>
            <a:r>
              <a:rPr lang="es-EC" b="1" u="sng" dirty="0">
                <a:solidFill>
                  <a:schemeClr val="accent5">
                    <a:lumMod val="50000"/>
                  </a:schemeClr>
                </a:solidFill>
              </a:rPr>
              <a:t>Comunidades, pueblos y nacionalidades </a:t>
            </a:r>
            <a:r>
              <a:rPr lang="es-EC" b="1" u="sng" dirty="0" smtClean="0">
                <a:solidFill>
                  <a:schemeClr val="accent5">
                    <a:lumMod val="50000"/>
                  </a:schemeClr>
                </a:solidFill>
              </a:rPr>
              <a:t>Indígenas</a:t>
            </a:r>
            <a:r>
              <a:rPr lang="es-EC" u="sng" dirty="0" smtClean="0"/>
              <a:t>:</a:t>
            </a:r>
            <a:r>
              <a:rPr lang="es-EC" dirty="0"/>
              <a:t> </a:t>
            </a:r>
            <a:r>
              <a:rPr lang="es-EC" dirty="0" smtClean="0"/>
              <a:t>Estudiantes pertenecientes a las etnias indígenas, montubias y </a:t>
            </a:r>
            <a:r>
              <a:rPr lang="es-EC" dirty="0" err="1" smtClean="0"/>
              <a:t>afrodescendientes</a:t>
            </a:r>
            <a:r>
              <a:rPr lang="es-EC" dirty="0" smtClean="0"/>
              <a:t>. Certificado </a:t>
            </a:r>
            <a:r>
              <a:rPr lang="es-EC" dirty="0"/>
              <a:t>emitido por presidente de alguna organización o cabildo de la comunidad a la cual pertenece.  </a:t>
            </a:r>
            <a:endParaRPr lang="es-EC" dirty="0" smtClean="0"/>
          </a:p>
          <a:p>
            <a:pPr algn="just"/>
            <a:r>
              <a:rPr lang="es-EC" b="1" u="sng" dirty="0">
                <a:solidFill>
                  <a:schemeClr val="accent5">
                    <a:lumMod val="50000"/>
                  </a:schemeClr>
                </a:solidFill>
              </a:rPr>
              <a:t>Deportista de Alto </a:t>
            </a:r>
            <a:r>
              <a:rPr lang="es-EC" b="1" u="sng" dirty="0" smtClean="0">
                <a:solidFill>
                  <a:schemeClr val="accent5">
                    <a:lumMod val="50000"/>
                  </a:schemeClr>
                </a:solidFill>
              </a:rPr>
              <a:t>Rendimiento:  </a:t>
            </a:r>
            <a:r>
              <a:rPr lang="es-EC" dirty="0"/>
              <a:t>Para </a:t>
            </a:r>
            <a:r>
              <a:rPr lang="es-EC" dirty="0" smtClean="0"/>
              <a:t>el/a estudiante  que es </a:t>
            </a:r>
            <a:r>
              <a:rPr lang="es-EC" dirty="0"/>
              <a:t>deportista de alto rendimiento y que representa internacionalmente al país y que actualmente se encuentra participando de los entrenamientos</a:t>
            </a:r>
            <a:r>
              <a:rPr lang="es-EC" dirty="0" smtClean="0"/>
              <a:t>.</a:t>
            </a:r>
            <a:r>
              <a:rPr lang="es-EC" dirty="0"/>
              <a:t> </a:t>
            </a:r>
            <a:r>
              <a:rPr lang="es-EC" dirty="0" smtClean="0"/>
              <a:t>Certificado emitido por federaciones </a:t>
            </a:r>
            <a:r>
              <a:rPr lang="es-EC" dirty="0"/>
              <a:t>deportivas y/o comité olímpico </a:t>
            </a:r>
            <a:r>
              <a:rPr lang="es-EC" dirty="0" smtClean="0"/>
              <a:t>nacional.</a:t>
            </a:r>
            <a:endParaRPr lang="es-EC" dirty="0"/>
          </a:p>
          <a:p>
            <a:pPr lvl="0"/>
            <a:endParaRPr lang="es-EC" b="1" u="sng" dirty="0" smtClean="0">
              <a:solidFill>
                <a:schemeClr val="accent5">
                  <a:lumMod val="50000"/>
                </a:schemeClr>
              </a:solidFill>
            </a:endParaRPr>
          </a:p>
          <a:p>
            <a:pPr lvl="0"/>
            <a:endParaRPr lang="es-EC" b="1" u="sng" dirty="0" smtClean="0">
              <a:solidFill>
                <a:schemeClr val="accent5">
                  <a:lumMod val="50000"/>
                </a:schemeClr>
              </a:solidFill>
            </a:endParaRPr>
          </a:p>
          <a:p>
            <a:pPr marL="0" lvl="0" indent="0">
              <a:buNone/>
            </a:pPr>
            <a:endParaRPr lang="es-EC" dirty="0"/>
          </a:p>
          <a:p>
            <a:endParaRPr lang="es-EC" i="1" dirty="0"/>
          </a:p>
        </p:txBody>
      </p:sp>
    </p:spTree>
    <p:extLst>
      <p:ext uri="{BB962C8B-B14F-4D97-AF65-F5344CB8AC3E}">
        <p14:creationId xmlns:p14="http://schemas.microsoft.com/office/powerpoint/2010/main" val="32544493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C" b="1" dirty="0" smtClean="0"/>
              <a:t>TIPOLOGIA DE BECAS UNAE</a:t>
            </a:r>
            <a:endParaRPr lang="es-EC" b="1" dirty="0"/>
          </a:p>
        </p:txBody>
      </p:sp>
      <p:sp>
        <p:nvSpPr>
          <p:cNvPr id="3" name="Marcador de contenido 2"/>
          <p:cNvSpPr>
            <a:spLocks noGrp="1"/>
          </p:cNvSpPr>
          <p:nvPr>
            <p:ph idx="1"/>
          </p:nvPr>
        </p:nvSpPr>
        <p:spPr>
          <a:xfrm>
            <a:off x="1090708" y="2118513"/>
            <a:ext cx="10165427" cy="3964725"/>
          </a:xfrm>
        </p:spPr>
        <p:txBody>
          <a:bodyPr>
            <a:normAutofit fontScale="92500"/>
          </a:bodyPr>
          <a:lstStyle/>
          <a:p>
            <a:pPr marL="0" indent="0">
              <a:buNone/>
            </a:pPr>
            <a:endParaRPr lang="es-EC" dirty="0"/>
          </a:p>
          <a:p>
            <a:r>
              <a:rPr lang="es-EC" b="1" u="sng" dirty="0" smtClean="0">
                <a:solidFill>
                  <a:schemeClr val="accent5">
                    <a:lumMod val="50000"/>
                  </a:schemeClr>
                </a:solidFill>
              </a:rPr>
              <a:t>Acciones afirmativas:</a:t>
            </a:r>
            <a:endParaRPr lang="es-EC" dirty="0"/>
          </a:p>
          <a:p>
            <a:pPr lvl="2" algn="just"/>
            <a:r>
              <a:rPr lang="es-EC" dirty="0">
                <a:solidFill>
                  <a:schemeClr val="accent5">
                    <a:lumMod val="75000"/>
                  </a:schemeClr>
                </a:solidFill>
              </a:rPr>
              <a:t>Movilidad </a:t>
            </a:r>
            <a:r>
              <a:rPr lang="es-EC" dirty="0" smtClean="0">
                <a:solidFill>
                  <a:schemeClr val="accent5">
                    <a:lumMod val="75000"/>
                  </a:schemeClr>
                </a:solidFill>
              </a:rPr>
              <a:t>humana</a:t>
            </a:r>
            <a:r>
              <a:rPr lang="es-EC" dirty="0" smtClean="0"/>
              <a:t>: Para aquellos  estudiantes que estuvieron </a:t>
            </a:r>
            <a:r>
              <a:rPr lang="es-EC" dirty="0"/>
              <a:t>fuera del país en condición de emigrante por mínimo un año, aplica para ecuatorianos que retornan del exterior</a:t>
            </a:r>
            <a:r>
              <a:rPr lang="es-EC" dirty="0" smtClean="0"/>
              <a:t>. Para hijos e hijas de migrantes que nascieron en el exterior y para refugiados. Presentan registro migratorio, pasaporte, cedula, carnet de refugio.</a:t>
            </a:r>
            <a:endParaRPr lang="es-EC" dirty="0"/>
          </a:p>
          <a:p>
            <a:pPr lvl="2" algn="just"/>
            <a:r>
              <a:rPr lang="es-EC" dirty="0">
                <a:solidFill>
                  <a:schemeClr val="accent5">
                    <a:lumMod val="75000"/>
                  </a:schemeClr>
                </a:solidFill>
              </a:rPr>
              <a:t>Víctimas de desastres naturales y o catástrofes </a:t>
            </a:r>
            <a:r>
              <a:rPr lang="es-EC" dirty="0" smtClean="0">
                <a:solidFill>
                  <a:schemeClr val="accent5">
                    <a:lumMod val="75000"/>
                  </a:schemeClr>
                </a:solidFill>
              </a:rPr>
              <a:t>naturales: </a:t>
            </a:r>
            <a:r>
              <a:rPr lang="es-EC" dirty="0" smtClean="0"/>
              <a:t>Estudiantes que han sufrido desastres naturales o </a:t>
            </a:r>
            <a:r>
              <a:rPr lang="es-EC" dirty="0" err="1" smtClean="0"/>
              <a:t>antropogenicos</a:t>
            </a:r>
            <a:r>
              <a:rPr lang="es-EC" dirty="0" smtClean="0"/>
              <a:t>. Certificado de censo de damnificados, bomberos, secretaria de riesgos etc.</a:t>
            </a:r>
            <a:endParaRPr lang="es-EC" dirty="0"/>
          </a:p>
          <a:p>
            <a:pPr lvl="2" algn="just"/>
            <a:r>
              <a:rPr lang="es-EC" dirty="0">
                <a:solidFill>
                  <a:schemeClr val="accent5">
                    <a:lumMod val="75000"/>
                  </a:schemeClr>
                </a:solidFill>
              </a:rPr>
              <a:t>Mujeres cabezas de </a:t>
            </a:r>
            <a:r>
              <a:rPr lang="es-EC" dirty="0" smtClean="0">
                <a:solidFill>
                  <a:schemeClr val="accent5">
                    <a:lumMod val="75000"/>
                  </a:schemeClr>
                </a:solidFill>
              </a:rPr>
              <a:t>hogar: </a:t>
            </a:r>
            <a:r>
              <a:rPr lang="es-EC" dirty="0" smtClean="0"/>
              <a:t>son las estudiantes que ejercen el rol de </a:t>
            </a:r>
            <a:r>
              <a:rPr lang="es-EC" dirty="0"/>
              <a:t>cabezas de familia, únicas responsables de mantener económicamente a </a:t>
            </a:r>
            <a:r>
              <a:rPr lang="es-EC" dirty="0" smtClean="0"/>
              <a:t>ellas y a sus hijos e hijas </a:t>
            </a:r>
            <a:r>
              <a:rPr lang="es-EC" dirty="0"/>
              <a:t>o a padres adultos </a:t>
            </a:r>
            <a:r>
              <a:rPr lang="es-EC" dirty="0" smtClean="0"/>
              <a:t>mayores personas con discapacidad </a:t>
            </a:r>
            <a:r>
              <a:rPr lang="es-EC" dirty="0"/>
              <a:t>u otros. Partida de nacimiento o copia de cedulas de sus hijos e hijas, carta de motivación etc</a:t>
            </a:r>
            <a:r>
              <a:rPr lang="es-EC" dirty="0" smtClean="0"/>
              <a:t>.</a:t>
            </a:r>
            <a:endParaRPr lang="es-EC" dirty="0">
              <a:solidFill>
                <a:schemeClr val="accent5">
                  <a:lumMod val="75000"/>
                </a:schemeClr>
              </a:solidFill>
            </a:endParaRPr>
          </a:p>
          <a:p>
            <a:pPr lvl="2" algn="just"/>
            <a:r>
              <a:rPr lang="es-EC" dirty="0">
                <a:solidFill>
                  <a:schemeClr val="accent5">
                    <a:lumMod val="75000"/>
                  </a:schemeClr>
                </a:solidFill>
              </a:rPr>
              <a:t>Madres </a:t>
            </a:r>
            <a:r>
              <a:rPr lang="es-EC" dirty="0" smtClean="0">
                <a:solidFill>
                  <a:schemeClr val="accent5">
                    <a:lumMod val="75000"/>
                  </a:schemeClr>
                </a:solidFill>
              </a:rPr>
              <a:t>solteras: </a:t>
            </a:r>
            <a:r>
              <a:rPr lang="es-EC" dirty="0" smtClean="0"/>
              <a:t>Para las estudiantes que ejercen solas el rol parental de cuidado de sus hijos e hijas . Partida de nacimiento o copia de cedulas de sus hijos e hijas, carta de motivación etc.</a:t>
            </a:r>
            <a:endParaRPr lang="es-EC" dirty="0"/>
          </a:p>
          <a:p>
            <a:pPr lvl="2" algn="just"/>
            <a:r>
              <a:rPr lang="es-EC" dirty="0">
                <a:solidFill>
                  <a:schemeClr val="accent5">
                    <a:lumMod val="75000"/>
                  </a:schemeClr>
                </a:solidFill>
              </a:rPr>
              <a:t>Víctimas de </a:t>
            </a:r>
            <a:r>
              <a:rPr lang="es-EC" dirty="0" smtClean="0">
                <a:solidFill>
                  <a:schemeClr val="accent5">
                    <a:lumMod val="75000"/>
                  </a:schemeClr>
                </a:solidFill>
              </a:rPr>
              <a:t>violencia: </a:t>
            </a:r>
            <a:r>
              <a:rPr lang="es-EC" dirty="0" smtClean="0"/>
              <a:t>Estudiantes que han sido victimas de violencia y presenten certificado </a:t>
            </a:r>
            <a:r>
              <a:rPr lang="es-EC" dirty="0"/>
              <a:t>emitido por el programa de protección a víctimas y testigos de la fiscalía o resolución judicial o administrativa que indiquen medidas de protección.</a:t>
            </a:r>
          </a:p>
          <a:p>
            <a:endParaRPr lang="es-EC" i="1" dirty="0"/>
          </a:p>
        </p:txBody>
      </p:sp>
    </p:spTree>
    <p:extLst>
      <p:ext uri="{BB962C8B-B14F-4D97-AF65-F5344CB8AC3E}">
        <p14:creationId xmlns:p14="http://schemas.microsoft.com/office/powerpoint/2010/main" val="10887918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C" sz="2800" b="1" dirty="0" smtClean="0"/>
              <a:t>PROCESO DE POSTULACIÓN </a:t>
            </a:r>
            <a:endParaRPr lang="es-EC" sz="2400" b="1" dirty="0"/>
          </a:p>
        </p:txBody>
      </p:sp>
      <p:sp>
        <p:nvSpPr>
          <p:cNvPr id="3" name="Marcador de contenido 2"/>
          <p:cNvSpPr>
            <a:spLocks noGrp="1"/>
          </p:cNvSpPr>
          <p:nvPr>
            <p:ph idx="1"/>
          </p:nvPr>
        </p:nvSpPr>
        <p:spPr>
          <a:xfrm>
            <a:off x="1122830" y="2331075"/>
            <a:ext cx="10262094" cy="4018209"/>
          </a:xfrm>
        </p:spPr>
        <p:txBody>
          <a:bodyPr>
            <a:normAutofit lnSpcReduction="10000"/>
          </a:bodyPr>
          <a:lstStyle/>
          <a:p>
            <a:pPr algn="just"/>
            <a:r>
              <a:rPr lang="es-EC" dirty="0" smtClean="0"/>
              <a:t>Se </a:t>
            </a:r>
            <a:r>
              <a:rPr lang="es-EC" dirty="0" smtClean="0"/>
              <a:t>publican las </a:t>
            </a:r>
            <a:r>
              <a:rPr lang="es-EC" dirty="0" smtClean="0"/>
              <a:t>bases de postulación en la pagina web de la UNAE u otros medios digitales;</a:t>
            </a:r>
          </a:p>
          <a:p>
            <a:pPr algn="just"/>
            <a:r>
              <a:rPr lang="es-EC" dirty="0" smtClean="0"/>
              <a:t>Los/as estudiantes deben leer atentamente las bases de postulación subir </a:t>
            </a:r>
            <a:r>
              <a:rPr lang="es-EC" dirty="0" smtClean="0"/>
              <a:t>la documentación requerida por medio del SGA (el detalle de la documentación se encuentra en las bases de postulación de cada periodo </a:t>
            </a:r>
            <a:r>
              <a:rPr lang="es-EC" b="1" dirty="0" smtClean="0"/>
              <a:t>las mismas pueden sufrir</a:t>
            </a:r>
            <a:r>
              <a:rPr lang="es-EC" b="1" dirty="0" smtClean="0"/>
              <a:t> </a:t>
            </a:r>
            <a:r>
              <a:rPr lang="es-EC" b="1" dirty="0" smtClean="0"/>
              <a:t>cambios en cada ciclo, según decisión del Comité de Becas)</a:t>
            </a:r>
          </a:p>
          <a:p>
            <a:pPr algn="just"/>
            <a:r>
              <a:rPr lang="es-EC" b="1" dirty="0" smtClean="0"/>
              <a:t>Condición </a:t>
            </a:r>
            <a:r>
              <a:rPr lang="es-EC" b="1" dirty="0" smtClean="0"/>
              <a:t>para </a:t>
            </a:r>
            <a:r>
              <a:rPr lang="es-EC" b="1" dirty="0" smtClean="0"/>
              <a:t>participar: estar matriculado y haber obtenido promedio general igual o superior a 8/10 (excepción para discapacidad Art. 28) para los y las estudiantes del 2do ciclo en adelante. Para los de 1er ciclo basta con estar </a:t>
            </a:r>
            <a:r>
              <a:rPr lang="es-EC" b="1" dirty="0" smtClean="0"/>
              <a:t>matriculado.</a:t>
            </a:r>
            <a:endParaRPr lang="es-EC" b="1" dirty="0" smtClean="0"/>
          </a:p>
          <a:p>
            <a:pPr algn="just"/>
            <a:r>
              <a:rPr lang="es-EC" b="1" u="sng" dirty="0" smtClean="0">
                <a:solidFill>
                  <a:schemeClr val="accent5">
                    <a:lumMod val="50000"/>
                  </a:schemeClr>
                </a:solidFill>
              </a:rPr>
              <a:t> Documentación </a:t>
            </a:r>
            <a:r>
              <a:rPr lang="es-EC" b="1" u="sng" dirty="0" smtClean="0">
                <a:solidFill>
                  <a:schemeClr val="accent5">
                    <a:lumMod val="50000"/>
                  </a:schemeClr>
                </a:solidFill>
              </a:rPr>
              <a:t>básica requerida, además de otras que podrán estar señaladas en las bases de postulación de  cada proceso:</a:t>
            </a:r>
            <a:endParaRPr lang="es-EC" b="1" u="sng" dirty="0" smtClean="0">
              <a:solidFill>
                <a:schemeClr val="accent5">
                  <a:lumMod val="50000"/>
                </a:schemeClr>
              </a:solidFill>
            </a:endParaRPr>
          </a:p>
          <a:p>
            <a:pPr algn="just"/>
            <a:r>
              <a:rPr lang="es-EC" dirty="0" smtClean="0"/>
              <a:t>- cedula y certificado de votación del postulante (</a:t>
            </a:r>
            <a:r>
              <a:rPr lang="es-EC" i="1" dirty="0" smtClean="0"/>
              <a:t>la copia debe estar clara y el certificado válido)</a:t>
            </a:r>
          </a:p>
          <a:p>
            <a:pPr marL="0" indent="0">
              <a:buNone/>
            </a:pPr>
            <a:endParaRPr lang="es-EC" i="1" dirty="0"/>
          </a:p>
        </p:txBody>
      </p:sp>
    </p:spTree>
    <p:extLst>
      <p:ext uri="{BB962C8B-B14F-4D97-AF65-F5344CB8AC3E}">
        <p14:creationId xmlns:p14="http://schemas.microsoft.com/office/powerpoint/2010/main" val="11834112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C" b="1" dirty="0"/>
              <a:t>PROCESO DE </a:t>
            </a:r>
            <a:r>
              <a:rPr lang="es-EC" b="1" dirty="0" smtClean="0"/>
              <a:t>POSTULACIÓN</a:t>
            </a:r>
            <a:endParaRPr lang="es-EC" b="1" dirty="0"/>
          </a:p>
        </p:txBody>
      </p:sp>
      <p:sp>
        <p:nvSpPr>
          <p:cNvPr id="3" name="Marcador de contenido 2"/>
          <p:cNvSpPr>
            <a:spLocks noGrp="1"/>
          </p:cNvSpPr>
          <p:nvPr>
            <p:ph idx="1"/>
          </p:nvPr>
        </p:nvSpPr>
        <p:spPr>
          <a:xfrm>
            <a:off x="502276" y="2487589"/>
            <a:ext cx="11011437" cy="3964725"/>
          </a:xfrm>
        </p:spPr>
        <p:txBody>
          <a:bodyPr>
            <a:normAutofit/>
          </a:bodyPr>
          <a:lstStyle/>
          <a:p>
            <a:pPr lvl="0" algn="just"/>
            <a:r>
              <a:rPr lang="es-EC" dirty="0" smtClean="0"/>
              <a:t>- La </a:t>
            </a:r>
            <a:r>
              <a:rPr lang="es-EC" dirty="0"/>
              <a:t>ficha socioeconómica </a:t>
            </a:r>
            <a:r>
              <a:rPr lang="es-EC" dirty="0" smtClean="0"/>
              <a:t>que se encuentra en </a:t>
            </a:r>
            <a:r>
              <a:rPr lang="es-EC" dirty="0"/>
              <a:t>el Sistema de Gestión Académica de la UNAE llenada y actualizada;</a:t>
            </a:r>
          </a:p>
          <a:p>
            <a:pPr lvl="0" algn="just"/>
            <a:r>
              <a:rPr lang="es-EC" dirty="0" smtClean="0"/>
              <a:t>- Certificado </a:t>
            </a:r>
            <a:r>
              <a:rPr lang="es-EC" dirty="0"/>
              <a:t>de cuenta de ahorros a nombre del estudiante con fecha de emisión menor a un mes</a:t>
            </a:r>
            <a:r>
              <a:rPr lang="es-EC" dirty="0" smtClean="0"/>
              <a:t>;</a:t>
            </a:r>
            <a:endParaRPr lang="es-EC" dirty="0"/>
          </a:p>
          <a:p>
            <a:pPr lvl="0" algn="just"/>
            <a:r>
              <a:rPr lang="es-EC" dirty="0" smtClean="0"/>
              <a:t>- Carta </a:t>
            </a:r>
            <a:r>
              <a:rPr lang="es-EC" dirty="0"/>
              <a:t>de motivación según la tipología de becas a la cual postula </a:t>
            </a:r>
            <a:r>
              <a:rPr lang="es-EC" dirty="0" smtClean="0"/>
              <a:t>(formato se encuentra en la </a:t>
            </a:r>
            <a:r>
              <a:rPr lang="es-EC" dirty="0"/>
              <a:t>página web de la </a:t>
            </a:r>
            <a:r>
              <a:rPr lang="es-EC" dirty="0" err="1"/>
              <a:t>Unae</a:t>
            </a:r>
            <a:r>
              <a:rPr lang="es-EC" dirty="0" smtClean="0"/>
              <a:t>);</a:t>
            </a:r>
          </a:p>
          <a:p>
            <a:pPr algn="just"/>
            <a:r>
              <a:rPr lang="es-EC" dirty="0"/>
              <a:t>- </a:t>
            </a:r>
            <a:r>
              <a:rPr lang="es-EC" dirty="0">
                <a:solidFill>
                  <a:schemeClr val="tx1"/>
                </a:solidFill>
              </a:rPr>
              <a:t>Comprobante de ingresos mensuales de la </a:t>
            </a:r>
            <a:r>
              <a:rPr lang="es-EC" dirty="0" smtClean="0">
                <a:solidFill>
                  <a:schemeClr val="tx1"/>
                </a:solidFill>
              </a:rPr>
              <a:t>familia, (acorde a la situación familiar de cada estudiante)</a:t>
            </a:r>
            <a:endParaRPr lang="es-EC" dirty="0" smtClean="0">
              <a:solidFill>
                <a:schemeClr val="tx1"/>
              </a:solidFill>
            </a:endParaRPr>
          </a:p>
          <a:p>
            <a:pPr algn="just"/>
            <a:r>
              <a:rPr lang="es-EC" dirty="0"/>
              <a:t>- Copia de cedula y certificado de votación de un garante; (</a:t>
            </a:r>
            <a:r>
              <a:rPr lang="es-EC" i="1" dirty="0"/>
              <a:t>la copia debe estar clara y el certificado válido</a:t>
            </a:r>
            <a:r>
              <a:rPr lang="es-EC" i="1" dirty="0" smtClean="0"/>
              <a:t>) (en el ultimo proceso fue obviado debido a la situación de emergencia)</a:t>
            </a:r>
            <a:endParaRPr lang="es-EC" dirty="0"/>
          </a:p>
          <a:p>
            <a:pPr lvl="0"/>
            <a:endParaRPr lang="es-EC" i="1" dirty="0">
              <a:solidFill>
                <a:schemeClr val="accent5">
                  <a:lumMod val="75000"/>
                </a:schemeClr>
              </a:solidFill>
            </a:endParaRPr>
          </a:p>
          <a:p>
            <a:pPr lvl="0"/>
            <a:endParaRPr lang="es-EC" dirty="0" smtClean="0"/>
          </a:p>
          <a:p>
            <a:pPr lvl="0"/>
            <a:endParaRPr lang="es-EC" dirty="0"/>
          </a:p>
          <a:p>
            <a:pPr lvl="0"/>
            <a:endParaRPr lang="es-EC" dirty="0"/>
          </a:p>
          <a:p>
            <a:endParaRPr lang="es-EC" i="1" dirty="0"/>
          </a:p>
        </p:txBody>
      </p:sp>
    </p:spTree>
    <p:extLst>
      <p:ext uri="{BB962C8B-B14F-4D97-AF65-F5344CB8AC3E}">
        <p14:creationId xmlns:p14="http://schemas.microsoft.com/office/powerpoint/2010/main" val="29132652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C" b="1" dirty="0" smtClean="0"/>
              <a:t>POSTULACIÓN Y PRECALIFICACIÓN</a:t>
            </a:r>
            <a:endParaRPr lang="es-EC" b="1" dirty="0"/>
          </a:p>
        </p:txBody>
      </p:sp>
      <p:sp>
        <p:nvSpPr>
          <p:cNvPr id="3" name="Marcador de contenido 2"/>
          <p:cNvSpPr>
            <a:spLocks noGrp="1"/>
          </p:cNvSpPr>
          <p:nvPr>
            <p:ph idx="1"/>
          </p:nvPr>
        </p:nvSpPr>
        <p:spPr>
          <a:xfrm>
            <a:off x="425003" y="2487589"/>
            <a:ext cx="11011436" cy="3964725"/>
          </a:xfrm>
        </p:spPr>
        <p:txBody>
          <a:bodyPr>
            <a:normAutofit lnSpcReduction="10000"/>
          </a:bodyPr>
          <a:lstStyle/>
          <a:p>
            <a:pPr algn="just"/>
            <a:r>
              <a:rPr lang="es-EC" dirty="0" smtClean="0"/>
              <a:t>Entrega </a:t>
            </a:r>
            <a:r>
              <a:rPr lang="es-EC" dirty="0" smtClean="0"/>
              <a:t>de la documentación en físico en las oficinas de bienestar</a:t>
            </a:r>
            <a:r>
              <a:rPr lang="es-EC" dirty="0" smtClean="0"/>
              <a:t>;</a:t>
            </a:r>
            <a:r>
              <a:rPr lang="es-EC" i="1" dirty="0"/>
              <a:t> (en el ultimo proceso fue obviado debido a la situación de </a:t>
            </a:r>
            <a:r>
              <a:rPr lang="es-EC" i="1" dirty="0" smtClean="0"/>
              <a:t>emergencia.</a:t>
            </a:r>
          </a:p>
          <a:p>
            <a:pPr algn="just"/>
            <a:endParaRPr lang="es-EC" i="1" dirty="0" smtClean="0"/>
          </a:p>
          <a:p>
            <a:pPr algn="just"/>
            <a:r>
              <a:rPr lang="es-EC" b="1" i="1" dirty="0" smtClean="0">
                <a:solidFill>
                  <a:schemeClr val="accent5">
                    <a:lumMod val="50000"/>
                  </a:schemeClr>
                </a:solidFill>
              </a:rPr>
              <a:t>Actividades desempeñadas por el equipo técnico durante el proceso:</a:t>
            </a:r>
            <a:endParaRPr lang="es-EC" b="1" dirty="0">
              <a:solidFill>
                <a:schemeClr val="accent5">
                  <a:lumMod val="50000"/>
                </a:schemeClr>
              </a:solidFill>
            </a:endParaRPr>
          </a:p>
          <a:p>
            <a:pPr lvl="0" algn="just"/>
            <a:endParaRPr lang="es-EC" b="1" dirty="0" smtClean="0">
              <a:solidFill>
                <a:schemeClr val="accent5">
                  <a:lumMod val="50000"/>
                </a:schemeClr>
              </a:solidFill>
            </a:endParaRPr>
          </a:p>
          <a:p>
            <a:pPr algn="just"/>
            <a:r>
              <a:rPr lang="es-EC" dirty="0" smtClean="0"/>
              <a:t>Revisión de documentación  y </a:t>
            </a:r>
            <a:r>
              <a:rPr lang="es-EC" dirty="0" smtClean="0"/>
              <a:t>Validación </a:t>
            </a:r>
            <a:r>
              <a:rPr lang="es-EC" dirty="0"/>
              <a:t>de </a:t>
            </a:r>
            <a:r>
              <a:rPr lang="es-EC" dirty="0" smtClean="0"/>
              <a:t>datos, elaboración </a:t>
            </a:r>
            <a:r>
              <a:rPr lang="es-EC" dirty="0" smtClean="0"/>
              <a:t>de matrices y  </a:t>
            </a:r>
            <a:r>
              <a:rPr lang="es-EC" dirty="0"/>
              <a:t>de </a:t>
            </a:r>
            <a:r>
              <a:rPr lang="es-EC" dirty="0" smtClean="0"/>
              <a:t>informes socioeconómicos de cada uno de los postulantes, realización de visitas domiciliarias a un % de postulantes</a:t>
            </a:r>
            <a:r>
              <a:rPr lang="es-EC" dirty="0" smtClean="0"/>
              <a:t>. Se consideran puntajes por medio de formula de indicadores de vulnerabilidad.</a:t>
            </a:r>
            <a:r>
              <a:rPr lang="es-EC" b="1" dirty="0">
                <a:solidFill>
                  <a:schemeClr val="accent5">
                    <a:lumMod val="50000"/>
                  </a:schemeClr>
                </a:solidFill>
              </a:rPr>
              <a:t> </a:t>
            </a:r>
            <a:endParaRPr lang="es-EC" b="1" dirty="0" smtClean="0">
              <a:solidFill>
                <a:schemeClr val="accent5">
                  <a:lumMod val="50000"/>
                </a:schemeClr>
              </a:solidFill>
            </a:endParaRPr>
          </a:p>
          <a:p>
            <a:pPr algn="just"/>
            <a:r>
              <a:rPr lang="es-EC" dirty="0" smtClean="0"/>
              <a:t>Elaboración </a:t>
            </a:r>
            <a:r>
              <a:rPr lang="es-EC" dirty="0"/>
              <a:t>del informe técnico por parte de la Dirección de Bienestar Universitario donde especifica la recomendación para cada uno de los postulantes. </a:t>
            </a:r>
            <a:r>
              <a:rPr lang="es-EC" dirty="0" smtClean="0"/>
              <a:t>(Art</a:t>
            </a:r>
            <a:r>
              <a:rPr lang="es-EC" dirty="0"/>
              <a:t>. 46 del Reglamento de Becas</a:t>
            </a:r>
            <a:r>
              <a:rPr lang="es-EC" dirty="0" smtClean="0"/>
              <a:t>.)</a:t>
            </a:r>
            <a:endParaRPr lang="es-EC" dirty="0"/>
          </a:p>
          <a:p>
            <a:pPr lvl="0"/>
            <a:endParaRPr lang="es-EC" dirty="0" smtClean="0"/>
          </a:p>
          <a:p>
            <a:pPr lvl="0"/>
            <a:endParaRPr lang="es-EC" i="1" dirty="0"/>
          </a:p>
          <a:p>
            <a:pPr lvl="0"/>
            <a:endParaRPr lang="es-EC" dirty="0"/>
          </a:p>
          <a:p>
            <a:endParaRPr lang="es-EC" i="1" dirty="0"/>
          </a:p>
        </p:txBody>
      </p:sp>
    </p:spTree>
    <p:extLst>
      <p:ext uri="{BB962C8B-B14F-4D97-AF65-F5344CB8AC3E}">
        <p14:creationId xmlns:p14="http://schemas.microsoft.com/office/powerpoint/2010/main" val="35462739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C" b="1" dirty="0" smtClean="0"/>
              <a:t>ADJUDICACIÓN DE LA BECA</a:t>
            </a:r>
            <a:endParaRPr lang="es-EC" b="1" dirty="0"/>
          </a:p>
        </p:txBody>
      </p:sp>
      <p:sp>
        <p:nvSpPr>
          <p:cNvPr id="3" name="Marcador de contenido 2"/>
          <p:cNvSpPr>
            <a:spLocks noGrp="1"/>
          </p:cNvSpPr>
          <p:nvPr>
            <p:ph idx="1"/>
          </p:nvPr>
        </p:nvSpPr>
        <p:spPr>
          <a:xfrm>
            <a:off x="427371" y="2230011"/>
            <a:ext cx="11253767" cy="4338214"/>
          </a:xfrm>
        </p:spPr>
        <p:txBody>
          <a:bodyPr>
            <a:normAutofit lnSpcReduction="10000"/>
          </a:bodyPr>
          <a:lstStyle/>
          <a:p>
            <a:pPr marL="0" lvl="0" indent="0" algn="just">
              <a:buNone/>
            </a:pPr>
            <a:r>
              <a:rPr lang="es-EC" b="1" u="sng" dirty="0" smtClean="0">
                <a:solidFill>
                  <a:schemeClr val="accent5">
                    <a:lumMod val="50000"/>
                  </a:schemeClr>
                </a:solidFill>
              </a:rPr>
              <a:t>Reunión del Comité de Becas y Ayudas Económicas.</a:t>
            </a:r>
          </a:p>
          <a:p>
            <a:pPr marL="0" lvl="0" indent="0" algn="just">
              <a:buNone/>
            </a:pPr>
            <a:r>
              <a:rPr lang="es-EC" dirty="0" smtClean="0">
                <a:solidFill>
                  <a:schemeClr val="tx1"/>
                </a:solidFill>
              </a:rPr>
              <a:t>Según el Art. 7 el </a:t>
            </a:r>
            <a:r>
              <a:rPr lang="es-EC" dirty="0" smtClean="0"/>
              <a:t>Comité de Becas y Ayudas Económicas, está conformado por los siguientes miembros:</a:t>
            </a:r>
          </a:p>
          <a:p>
            <a:pPr lvl="0" algn="just"/>
            <a:r>
              <a:rPr lang="es-EC" dirty="0" smtClean="0"/>
              <a:t>El/a </a:t>
            </a:r>
            <a:r>
              <a:rPr lang="es-EC" dirty="0"/>
              <a:t>Rector o su delegado;</a:t>
            </a:r>
          </a:p>
          <a:p>
            <a:pPr lvl="0" algn="just"/>
            <a:r>
              <a:rPr lang="es-EC" dirty="0" smtClean="0"/>
              <a:t>El/a Vicerrector </a:t>
            </a:r>
            <a:r>
              <a:rPr lang="es-EC" dirty="0"/>
              <a:t>Académico </a:t>
            </a:r>
            <a:r>
              <a:rPr lang="es-EC" dirty="0" smtClean="0"/>
              <a:t>o </a:t>
            </a:r>
            <a:r>
              <a:rPr lang="es-EC" dirty="0"/>
              <a:t>su </a:t>
            </a:r>
            <a:r>
              <a:rPr lang="es-EC" dirty="0" smtClean="0"/>
              <a:t>delegado (para pregrados</a:t>
            </a:r>
            <a:r>
              <a:rPr lang="es-EC" dirty="0" smtClean="0"/>
              <a:t>);</a:t>
            </a:r>
            <a:endParaRPr lang="es-EC" dirty="0"/>
          </a:p>
          <a:p>
            <a:pPr lvl="0" algn="just"/>
            <a:r>
              <a:rPr lang="es-EC" dirty="0" smtClean="0"/>
              <a:t>El/a Coordinador Administrativo </a:t>
            </a:r>
            <a:r>
              <a:rPr lang="es-EC" dirty="0"/>
              <a:t>y Financiero o su delegado; y,</a:t>
            </a:r>
          </a:p>
          <a:p>
            <a:pPr lvl="0" algn="just"/>
            <a:r>
              <a:rPr lang="es-EC" dirty="0" smtClean="0"/>
              <a:t>El/a Director/a </a:t>
            </a:r>
            <a:r>
              <a:rPr lang="es-EC" dirty="0"/>
              <a:t>de Bienestar </a:t>
            </a:r>
            <a:r>
              <a:rPr lang="es-EC" dirty="0" smtClean="0"/>
              <a:t>Universitario.</a:t>
            </a:r>
          </a:p>
          <a:p>
            <a:pPr lvl="0" algn="just"/>
            <a:r>
              <a:rPr lang="es-EC" dirty="0" smtClean="0"/>
              <a:t>Invitados/as</a:t>
            </a:r>
          </a:p>
          <a:p>
            <a:pPr marL="0" lvl="0" indent="0" algn="just">
              <a:buNone/>
            </a:pPr>
            <a:r>
              <a:rPr lang="es-EC" dirty="0"/>
              <a:t>El Comité revisa el proceso de postulación, el informe técnico presentado y emite una resolución en la cual se indica los adjudicados con las becas.</a:t>
            </a:r>
          </a:p>
          <a:p>
            <a:pPr marL="0" indent="0" algn="just">
              <a:buNone/>
            </a:pPr>
            <a:r>
              <a:rPr lang="es-EC" dirty="0"/>
              <a:t>La Dirección de Bienestar Universitario a través de la Dirección de Comunicación publicará la resolución en la página web de la </a:t>
            </a:r>
            <a:r>
              <a:rPr lang="es-EC" dirty="0" smtClean="0"/>
              <a:t>UNAE y otros medios. </a:t>
            </a:r>
            <a:r>
              <a:rPr lang="es-EC" dirty="0"/>
              <a:t>(Art. 48)</a:t>
            </a:r>
          </a:p>
          <a:p>
            <a:pPr lvl="0"/>
            <a:endParaRPr lang="es-EC" dirty="0" smtClean="0"/>
          </a:p>
          <a:p>
            <a:pPr lvl="0"/>
            <a:endParaRPr lang="es-EC" dirty="0"/>
          </a:p>
          <a:p>
            <a:pPr marL="0" lvl="0" indent="0">
              <a:buNone/>
            </a:pPr>
            <a:endParaRPr lang="es-EC" dirty="0" smtClean="0"/>
          </a:p>
          <a:p>
            <a:pPr lvl="0"/>
            <a:endParaRPr lang="es-EC" dirty="0"/>
          </a:p>
          <a:p>
            <a:pPr lvl="0"/>
            <a:endParaRPr lang="es-EC" dirty="0"/>
          </a:p>
          <a:p>
            <a:endParaRPr lang="es-EC" i="1" dirty="0"/>
          </a:p>
        </p:txBody>
      </p:sp>
    </p:spTree>
    <p:extLst>
      <p:ext uri="{BB962C8B-B14F-4D97-AF65-F5344CB8AC3E}">
        <p14:creationId xmlns:p14="http://schemas.microsoft.com/office/powerpoint/2010/main" val="34410146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C" sz="2800" b="1" dirty="0" smtClean="0"/>
              <a:t>ADJUDICACIÓN, FIRMA DE CONTRATO Y PAGO DE LA BECA</a:t>
            </a:r>
            <a:endParaRPr lang="es-EC" sz="2800" b="1" dirty="0"/>
          </a:p>
        </p:txBody>
      </p:sp>
      <p:sp>
        <p:nvSpPr>
          <p:cNvPr id="3" name="Marcador de contenido 2"/>
          <p:cNvSpPr>
            <a:spLocks noGrp="1"/>
          </p:cNvSpPr>
          <p:nvPr>
            <p:ph idx="1"/>
          </p:nvPr>
        </p:nvSpPr>
        <p:spPr>
          <a:xfrm>
            <a:off x="1122830" y="2331076"/>
            <a:ext cx="10455277" cy="3799266"/>
          </a:xfrm>
        </p:spPr>
        <p:txBody>
          <a:bodyPr>
            <a:normAutofit/>
          </a:bodyPr>
          <a:lstStyle/>
          <a:p>
            <a:pPr marL="0" lvl="0" indent="0" algn="just">
              <a:buNone/>
            </a:pPr>
            <a:r>
              <a:rPr lang="es-EC" b="1" dirty="0" smtClean="0">
                <a:solidFill>
                  <a:schemeClr val="accent5">
                    <a:lumMod val="50000"/>
                  </a:schemeClr>
                </a:solidFill>
              </a:rPr>
              <a:t>Procuraduría de la Universidad realiza la elaboración de los contratos  y Pagarés y los entrega a Bienestar Universitario quien convoca y organiza la firma de los mismos.</a:t>
            </a:r>
          </a:p>
          <a:p>
            <a:pPr marL="0" lvl="0" indent="0" algn="just">
              <a:buNone/>
            </a:pPr>
            <a:r>
              <a:rPr lang="es-EC" dirty="0" smtClean="0">
                <a:solidFill>
                  <a:schemeClr val="tx1"/>
                </a:solidFill>
              </a:rPr>
              <a:t>Adjudicados y garantes firman los contratos y pagarés. </a:t>
            </a:r>
          </a:p>
          <a:p>
            <a:pPr marL="0" indent="0" algn="just">
              <a:buNone/>
            </a:pPr>
            <a:r>
              <a:rPr lang="es-EC" b="1" dirty="0" smtClean="0">
                <a:solidFill>
                  <a:schemeClr val="accent5">
                    <a:lumMod val="50000"/>
                  </a:schemeClr>
                </a:solidFill>
              </a:rPr>
              <a:t>Dirección </a:t>
            </a:r>
            <a:r>
              <a:rPr lang="es-EC" b="1" dirty="0" smtClean="0">
                <a:solidFill>
                  <a:schemeClr val="accent5">
                    <a:lumMod val="50000"/>
                  </a:schemeClr>
                </a:solidFill>
              </a:rPr>
              <a:t>de Bienestar Universitario solicita el pago de los becarios/as al Rector quien autoriza y remite a la Dirección Financiera</a:t>
            </a:r>
            <a:r>
              <a:rPr lang="es-EC" b="1" dirty="0" smtClean="0">
                <a:solidFill>
                  <a:schemeClr val="accent5">
                    <a:lumMod val="50000"/>
                  </a:schemeClr>
                </a:solidFill>
              </a:rPr>
              <a:t>.</a:t>
            </a:r>
            <a:r>
              <a:rPr lang="es-EC" dirty="0"/>
              <a:t> La Dirección Financiera de la UNAE revisa a profundidad la carpeta  con los documentos de soporte con fines de pago de cada uno de los adjudicados,  pasa al Ministerio de Finanzas para que las becas sean depositadas en  las respectivas cuentas bancarias de los estudiantes.</a:t>
            </a:r>
          </a:p>
          <a:p>
            <a:pPr marL="0" indent="0" algn="just">
              <a:buNone/>
            </a:pPr>
            <a:r>
              <a:rPr lang="es-EC" dirty="0"/>
              <a:t>Según el Art. 49 posterior a la adjudicación se recepta las impugnaciones, que al ser aprobadas por el comité en nueva reunión se sigue el mismo proceso.</a:t>
            </a:r>
          </a:p>
          <a:p>
            <a:pPr marL="0" lvl="0" indent="0" algn="just">
              <a:buNone/>
            </a:pPr>
            <a:endParaRPr lang="es-EC" b="1" dirty="0" smtClean="0">
              <a:solidFill>
                <a:schemeClr val="accent5">
                  <a:lumMod val="50000"/>
                </a:schemeClr>
              </a:solidFill>
            </a:endParaRPr>
          </a:p>
          <a:p>
            <a:pPr marL="0" lvl="0" indent="0" algn="just">
              <a:buNone/>
            </a:pPr>
            <a:endParaRPr lang="es-EC" b="1" dirty="0" smtClean="0">
              <a:solidFill>
                <a:schemeClr val="accent5">
                  <a:lumMod val="50000"/>
                </a:schemeClr>
              </a:solidFill>
            </a:endParaRPr>
          </a:p>
          <a:p>
            <a:pPr marL="0" lvl="0" indent="0" algn="just">
              <a:buNone/>
            </a:pPr>
            <a:endParaRPr lang="es-EC" dirty="0" smtClean="0">
              <a:solidFill>
                <a:schemeClr val="tx1"/>
              </a:solidFill>
            </a:endParaRPr>
          </a:p>
          <a:p>
            <a:endParaRPr lang="es-EC" i="1" dirty="0"/>
          </a:p>
        </p:txBody>
      </p:sp>
    </p:spTree>
    <p:extLst>
      <p:ext uri="{BB962C8B-B14F-4D97-AF65-F5344CB8AC3E}">
        <p14:creationId xmlns:p14="http://schemas.microsoft.com/office/powerpoint/2010/main" val="245112678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la de reuniones Ion">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444</TotalTime>
  <Words>1040</Words>
  <Application>Microsoft Office PowerPoint</Application>
  <PresentationFormat>Panorámica</PresentationFormat>
  <Paragraphs>64</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Arial</vt:lpstr>
      <vt:lpstr>Century Gothic</vt:lpstr>
      <vt:lpstr>Wingdings 3</vt:lpstr>
      <vt:lpstr>Sala de reuniones Ion</vt:lpstr>
      <vt:lpstr>UNAE  PROGRAMA DE BECAS</vt:lpstr>
      <vt:lpstr>TIPOLOGIA DE BECAS UNAE  Art. 11 Reglamento de Becas y Ayudas Económicas</vt:lpstr>
      <vt:lpstr>TIPOLOGIA DE BECAS UNAE</vt:lpstr>
      <vt:lpstr>PROCESO DE POSTULACIÓN </vt:lpstr>
      <vt:lpstr>PROCESO DE POSTULACIÓN</vt:lpstr>
      <vt:lpstr>POSTULACIÓN Y PRECALIFICACIÓN</vt:lpstr>
      <vt:lpstr>ADJUDICACIÓN DE LA BECA</vt:lpstr>
      <vt:lpstr>ADJUDICACIÓN, FIRMA DE CONTRATO Y PAGO DE LA BECA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UNAE  PROGRAMA DE BECAS</dc:title>
  <dc:creator>Marliza García Souza</dc:creator>
  <cp:lastModifiedBy>Marliza Garcia</cp:lastModifiedBy>
  <cp:revision>35</cp:revision>
  <dcterms:created xsi:type="dcterms:W3CDTF">2019-01-24T13:30:04Z</dcterms:created>
  <dcterms:modified xsi:type="dcterms:W3CDTF">2020-05-28T15:43:46Z</dcterms:modified>
</cp:coreProperties>
</file>